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74e1760f5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74e1760f5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74e1760f5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74e1760f5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874e1760f5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74e1760f5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874e1760f5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874e1760f5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740ee532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740ee532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8740ee532f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8740ee532f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874e1760f5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874e1760f5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874e1760f5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74e1760f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764ef72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764ef72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874e1760f5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74e1760f5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874e1760f5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74e1760f5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874e1760f5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74e1760f5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874e1760f5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74e1760f5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type="title">
  <p:cSld name="TITLE">
    <p:spTree>
      <p:nvGrpSpPr>
        <p:cNvPr id="9" name="Shape 9"/>
        <p:cNvGrpSpPr/>
        <p:nvPr/>
      </p:nvGrpSpPr>
      <p:grpSpPr>
        <a:xfrm>
          <a:off x="0" y="0"/>
          <a:ext cx="0" cy="0"/>
          <a:chOff x="0" y="0"/>
          <a:chExt cx="0" cy="0"/>
        </a:xfrm>
      </p:grpSpPr>
      <p:sp>
        <p:nvSpPr>
          <p:cNvPr id="10" name="Google Shape;10;p2"/>
          <p:cNvSpPr/>
          <p:nvPr/>
        </p:nvSpPr>
        <p:spPr>
          <a:xfrm flipH="1">
            <a:off x="0" y="2373475"/>
            <a:ext cx="9144000" cy="2769900"/>
          </a:xfrm>
          <a:prstGeom prst="rtTriangle">
            <a:avLst/>
          </a:prstGeom>
          <a:gradFill>
            <a:gsLst>
              <a:gs pos="0">
                <a:srgbClr val="8C8C8C"/>
              </a:gs>
              <a:gs pos="100000">
                <a:srgbClr val="404040"/>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it"/>
              <a:t>‹#›</a:t>
            </a:fld>
            <a:endParaRPr/>
          </a:p>
        </p:txBody>
      </p:sp>
      <p:sp>
        <p:nvSpPr>
          <p:cNvPr id="12" name="Google Shape;12;p2"/>
          <p:cNvSpPr txBox="1"/>
          <p:nvPr>
            <p:ph type="ctrTitle"/>
          </p:nvPr>
        </p:nvSpPr>
        <p:spPr>
          <a:xfrm>
            <a:off x="365153" y="433600"/>
            <a:ext cx="4982700" cy="20526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4100"/>
              <a:buFont typeface="Impact"/>
              <a:buNone/>
              <a:defRPr sz="4100">
                <a:solidFill>
                  <a:srgbClr val="FFFFFF"/>
                </a:solidFill>
                <a:latin typeface="Impact"/>
                <a:ea typeface="Impact"/>
                <a:cs typeface="Impact"/>
                <a:sym typeface="Impac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 name="Google Shape;13;p2"/>
          <p:cNvSpPr txBox="1"/>
          <p:nvPr>
            <p:ph idx="1" type="subTitle"/>
          </p:nvPr>
        </p:nvSpPr>
        <p:spPr>
          <a:xfrm>
            <a:off x="4989150" y="3856825"/>
            <a:ext cx="4032000" cy="806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e" type="blank">
  <p:cSld name="BLANK">
    <p:spTree>
      <p:nvGrpSpPr>
        <p:cNvPr id="52" name="Shape 52"/>
        <p:cNvGrpSpPr/>
        <p:nvPr/>
      </p:nvGrpSpPr>
      <p:grpSpPr>
        <a:xfrm>
          <a:off x="0" y="0"/>
          <a:ext cx="0" cy="0"/>
          <a:chOff x="0" y="0"/>
          <a:chExt cx="0" cy="0"/>
        </a:xfrm>
      </p:grpSpPr>
      <p:sp>
        <p:nvSpPr>
          <p:cNvPr id="53" name="Google Shape;53;p12"/>
          <p:cNvSpPr/>
          <p:nvPr/>
        </p:nvSpPr>
        <p:spPr>
          <a:xfrm flipH="1" rot="10800000">
            <a:off x="0" y="0"/>
            <a:ext cx="9144000" cy="2769900"/>
          </a:xfrm>
          <a:prstGeom prst="rtTriangle">
            <a:avLst/>
          </a:prstGeom>
          <a:gradFill>
            <a:gsLst>
              <a:gs pos="0">
                <a:srgbClr val="8C8C8C"/>
              </a:gs>
              <a:gs pos="100000">
                <a:srgbClr val="404040"/>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2"/>
          <p:cNvSpPr/>
          <p:nvPr/>
        </p:nvSpPr>
        <p:spPr>
          <a:xfrm flipH="1">
            <a:off x="0" y="2373475"/>
            <a:ext cx="9144000" cy="2769900"/>
          </a:xfrm>
          <a:prstGeom prst="rtTriangle">
            <a:avLst/>
          </a:prstGeom>
          <a:gradFill>
            <a:gsLst>
              <a:gs pos="0">
                <a:srgbClr val="8C8C8C"/>
              </a:gs>
              <a:gs pos="100000">
                <a:srgbClr val="404040"/>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it"/>
              <a:t>‹#›</a:t>
            </a:fld>
            <a:endParaRPr/>
          </a:p>
        </p:txBody>
      </p:sp>
      <p:sp>
        <p:nvSpPr>
          <p:cNvPr id="56" name="Google Shape;56;p12"/>
          <p:cNvSpPr txBox="1"/>
          <p:nvPr>
            <p:ph type="title"/>
          </p:nvPr>
        </p:nvSpPr>
        <p:spPr>
          <a:xfrm>
            <a:off x="2670150" y="2031600"/>
            <a:ext cx="3803700" cy="1080300"/>
          </a:xfrm>
          <a:prstGeom prst="rect">
            <a:avLst/>
          </a:prstGeom>
        </p:spPr>
        <p:txBody>
          <a:bodyPr anchorCtr="0" anchor="t" bIns="91425" lIns="91425" spcFirstLastPara="1" rIns="91425" wrap="square" tIns="91425">
            <a:noAutofit/>
          </a:bodyPr>
          <a:lstStyle>
            <a:lvl1pPr indent="0" lvl="0" marL="0" marR="0" rtl="0" algn="ctr">
              <a:lnSpc>
                <a:spcPct val="100000"/>
              </a:lnSpc>
              <a:spcBef>
                <a:spcPts val="0"/>
              </a:spcBef>
              <a:spcAft>
                <a:spcPts val="0"/>
              </a:spcAft>
              <a:buClr>
                <a:srgbClr val="FFFFFF"/>
              </a:buClr>
              <a:buSzPts val="2600"/>
              <a:buFont typeface="Impact"/>
              <a:buNone/>
              <a:defRPr sz="2600">
                <a:solidFill>
                  <a:srgbClr val="FFFFFF"/>
                </a:solidFill>
                <a:latin typeface="Impact"/>
                <a:ea typeface="Impact"/>
                <a:cs typeface="Impact"/>
                <a:sym typeface="Impact"/>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sto 1" type="tx">
  <p:cSld name="TITLE_AND_BODY">
    <p:spTree>
      <p:nvGrpSpPr>
        <p:cNvPr id="17" name="Shape 17"/>
        <p:cNvGrpSpPr/>
        <p:nvPr/>
      </p:nvGrpSpPr>
      <p:grpSpPr>
        <a:xfrm>
          <a:off x="0" y="0"/>
          <a:ext cx="0" cy="0"/>
          <a:chOff x="0" y="0"/>
          <a:chExt cx="0" cy="0"/>
        </a:xfrm>
      </p:grpSpPr>
      <p:sp>
        <p:nvSpPr>
          <p:cNvPr id="18" name="Google Shape;18;p4"/>
          <p:cNvSpPr/>
          <p:nvPr/>
        </p:nvSpPr>
        <p:spPr>
          <a:xfrm flipH="1" rot="10800000">
            <a:off x="0" y="50"/>
            <a:ext cx="9159300" cy="2023500"/>
          </a:xfrm>
          <a:prstGeom prst="rtTriangle">
            <a:avLst/>
          </a:prstGeom>
          <a:gradFill>
            <a:gsLst>
              <a:gs pos="0">
                <a:srgbClr val="8C8C8C"/>
              </a:gs>
              <a:gs pos="100000">
                <a:srgbClr val="404040"/>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4"/>
          <p:cNvSpPr txBox="1"/>
          <p:nvPr>
            <p:ph type="title"/>
          </p:nvPr>
        </p:nvSpPr>
        <p:spPr>
          <a:xfrm>
            <a:off x="98900" y="106650"/>
            <a:ext cx="6101400" cy="572700"/>
          </a:xfrm>
          <a:prstGeom prst="rect">
            <a:avLst/>
          </a:prstGeom>
        </p:spPr>
        <p:txBody>
          <a:bodyPr anchorCtr="0" anchor="t" bIns="91425" lIns="91425" spcFirstLastPara="1" rIns="91425" wrap="square" tIns="91425">
            <a:noAutofit/>
          </a:bodyPr>
          <a:lstStyle>
            <a:lvl1pPr lvl="0">
              <a:spcBef>
                <a:spcPts val="0"/>
              </a:spcBef>
              <a:spcAft>
                <a:spcPts val="0"/>
              </a:spcAft>
              <a:buClr>
                <a:srgbClr val="FFFFFF"/>
              </a:buClr>
              <a:buSzPts val="2600"/>
              <a:buFont typeface="Impact"/>
              <a:buNone/>
              <a:defRPr sz="2600">
                <a:solidFill>
                  <a:srgbClr val="FFFFFF"/>
                </a:solidFill>
                <a:latin typeface="Impact"/>
                <a:ea typeface="Impact"/>
                <a:cs typeface="Impact"/>
                <a:sym typeface="Impac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4702475" y="1138725"/>
            <a:ext cx="42603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Clr>
                <a:srgbClr val="FFFFFF"/>
              </a:buClr>
              <a:buSzPts val="1800"/>
              <a:buFont typeface="Calibri"/>
              <a:buChar char="●"/>
              <a:defRPr>
                <a:solidFill>
                  <a:srgbClr val="FFFFFF"/>
                </a:solidFill>
                <a:latin typeface="Calibri"/>
                <a:ea typeface="Calibri"/>
                <a:cs typeface="Calibri"/>
                <a:sym typeface="Calibri"/>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rgbClr val="FFFFFF"/>
                </a:solidFill>
                <a:latin typeface="Calibri"/>
                <a:ea typeface="Calibri"/>
                <a:cs typeface="Calibri"/>
                <a:sym typeface="Calibri"/>
              </a:defRPr>
            </a:lvl1pPr>
            <a:lvl2pPr lvl="1">
              <a:buNone/>
              <a:defRPr>
                <a:solidFill>
                  <a:srgbClr val="FFFFFF"/>
                </a:solidFill>
                <a:latin typeface="Calibri"/>
                <a:ea typeface="Calibri"/>
                <a:cs typeface="Calibri"/>
                <a:sym typeface="Calibri"/>
              </a:defRPr>
            </a:lvl2pPr>
            <a:lvl3pPr lvl="2">
              <a:buNone/>
              <a:defRPr>
                <a:solidFill>
                  <a:srgbClr val="FFFFFF"/>
                </a:solidFill>
                <a:latin typeface="Calibri"/>
                <a:ea typeface="Calibri"/>
                <a:cs typeface="Calibri"/>
                <a:sym typeface="Calibri"/>
              </a:defRPr>
            </a:lvl3pPr>
            <a:lvl4pPr lvl="3">
              <a:buNone/>
              <a:defRPr>
                <a:solidFill>
                  <a:srgbClr val="FFFFFF"/>
                </a:solidFill>
                <a:latin typeface="Calibri"/>
                <a:ea typeface="Calibri"/>
                <a:cs typeface="Calibri"/>
                <a:sym typeface="Calibri"/>
              </a:defRPr>
            </a:lvl4pPr>
            <a:lvl5pPr lvl="4">
              <a:buNone/>
              <a:defRPr>
                <a:solidFill>
                  <a:srgbClr val="FFFFFF"/>
                </a:solidFill>
                <a:latin typeface="Calibri"/>
                <a:ea typeface="Calibri"/>
                <a:cs typeface="Calibri"/>
                <a:sym typeface="Calibri"/>
              </a:defRPr>
            </a:lvl5pPr>
            <a:lvl6pPr lvl="5">
              <a:buNone/>
              <a:defRPr>
                <a:solidFill>
                  <a:srgbClr val="FFFFFF"/>
                </a:solidFill>
                <a:latin typeface="Calibri"/>
                <a:ea typeface="Calibri"/>
                <a:cs typeface="Calibri"/>
                <a:sym typeface="Calibri"/>
              </a:defRPr>
            </a:lvl6pPr>
            <a:lvl7pPr lvl="6">
              <a:buNone/>
              <a:defRPr>
                <a:solidFill>
                  <a:srgbClr val="FFFFFF"/>
                </a:solidFill>
                <a:latin typeface="Calibri"/>
                <a:ea typeface="Calibri"/>
                <a:cs typeface="Calibri"/>
                <a:sym typeface="Calibri"/>
              </a:defRPr>
            </a:lvl7pPr>
            <a:lvl8pPr lvl="7">
              <a:buNone/>
              <a:defRPr>
                <a:solidFill>
                  <a:srgbClr val="FFFFFF"/>
                </a:solidFill>
                <a:latin typeface="Calibri"/>
                <a:ea typeface="Calibri"/>
                <a:cs typeface="Calibri"/>
                <a:sym typeface="Calibri"/>
              </a:defRPr>
            </a:lvl8pPr>
            <a:lvl9pPr lvl="8">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cxnSp>
        <p:nvCxnSpPr>
          <p:cNvPr id="22" name="Google Shape;22;p4"/>
          <p:cNvCxnSpPr/>
          <p:nvPr/>
        </p:nvCxnSpPr>
        <p:spPr>
          <a:xfrm>
            <a:off x="4572000" y="1103100"/>
            <a:ext cx="0" cy="36744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sto 2" type="twoColTx">
  <p:cSld name="TITLE_AND_TWO_COLUMNS">
    <p:spTree>
      <p:nvGrpSpPr>
        <p:cNvPr id="23" name="Shape 23"/>
        <p:cNvGrpSpPr/>
        <p:nvPr/>
      </p:nvGrpSpPr>
      <p:grpSpPr>
        <a:xfrm>
          <a:off x="0" y="0"/>
          <a:ext cx="0" cy="0"/>
          <a:chOff x="0" y="0"/>
          <a:chExt cx="0" cy="0"/>
        </a:xfrm>
      </p:grpSpPr>
      <p:sp>
        <p:nvSpPr>
          <p:cNvPr id="24" name="Google Shape;24;p5"/>
          <p:cNvSpPr/>
          <p:nvPr/>
        </p:nvSpPr>
        <p:spPr>
          <a:xfrm rot="10800000">
            <a:off x="7525" y="0"/>
            <a:ext cx="9146400" cy="2023500"/>
          </a:xfrm>
          <a:prstGeom prst="rtTriangle">
            <a:avLst/>
          </a:prstGeom>
          <a:gradFill>
            <a:gsLst>
              <a:gs pos="0">
                <a:srgbClr val="8C8C8C"/>
              </a:gs>
              <a:gs pos="100000">
                <a:srgbClr val="404040"/>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5"/>
          <p:cNvSpPr txBox="1"/>
          <p:nvPr>
            <p:ph type="title"/>
          </p:nvPr>
        </p:nvSpPr>
        <p:spPr>
          <a:xfrm>
            <a:off x="3499400" y="193975"/>
            <a:ext cx="5591700" cy="572700"/>
          </a:xfrm>
          <a:prstGeom prst="rect">
            <a:avLst/>
          </a:prstGeom>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FFFFFF"/>
              </a:buClr>
              <a:buSzPts val="2600"/>
              <a:buFont typeface="Impact"/>
              <a:buNone/>
              <a:defRPr sz="2600">
                <a:solidFill>
                  <a:srgbClr val="FFFFFF"/>
                </a:solidFill>
                <a:latin typeface="Impact"/>
                <a:ea typeface="Impact"/>
                <a:cs typeface="Impact"/>
                <a:sym typeface="Impac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FFFFFF"/>
              </a:buClr>
              <a:buSzPts val="1800"/>
              <a:buFont typeface="Calibri"/>
              <a:buChar char="●"/>
              <a:defRPr>
                <a:solidFill>
                  <a:srgbClr val="FFFFFF"/>
                </a:solidFill>
                <a:latin typeface="Calibri"/>
                <a:ea typeface="Calibri"/>
                <a:cs typeface="Calibri"/>
                <a:sym typeface="Calibri"/>
              </a:defRPr>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rgbClr val="FFFFFF"/>
                </a:solidFill>
                <a:latin typeface="Calibri"/>
                <a:ea typeface="Calibri"/>
                <a:cs typeface="Calibri"/>
                <a:sym typeface="Calibri"/>
              </a:defRPr>
            </a:lvl1pPr>
            <a:lvl2pPr lvl="1">
              <a:buNone/>
              <a:defRPr>
                <a:solidFill>
                  <a:srgbClr val="FFFFFF"/>
                </a:solidFill>
                <a:latin typeface="Calibri"/>
                <a:ea typeface="Calibri"/>
                <a:cs typeface="Calibri"/>
                <a:sym typeface="Calibri"/>
              </a:defRPr>
            </a:lvl2pPr>
            <a:lvl3pPr lvl="2">
              <a:buNone/>
              <a:defRPr>
                <a:solidFill>
                  <a:srgbClr val="FFFFFF"/>
                </a:solidFill>
                <a:latin typeface="Calibri"/>
                <a:ea typeface="Calibri"/>
                <a:cs typeface="Calibri"/>
                <a:sym typeface="Calibri"/>
              </a:defRPr>
            </a:lvl3pPr>
            <a:lvl4pPr lvl="3">
              <a:buNone/>
              <a:defRPr>
                <a:solidFill>
                  <a:srgbClr val="FFFFFF"/>
                </a:solidFill>
                <a:latin typeface="Calibri"/>
                <a:ea typeface="Calibri"/>
                <a:cs typeface="Calibri"/>
                <a:sym typeface="Calibri"/>
              </a:defRPr>
            </a:lvl4pPr>
            <a:lvl5pPr lvl="4">
              <a:buNone/>
              <a:defRPr>
                <a:solidFill>
                  <a:srgbClr val="FFFFFF"/>
                </a:solidFill>
                <a:latin typeface="Calibri"/>
                <a:ea typeface="Calibri"/>
                <a:cs typeface="Calibri"/>
                <a:sym typeface="Calibri"/>
              </a:defRPr>
            </a:lvl5pPr>
            <a:lvl6pPr lvl="5">
              <a:buNone/>
              <a:defRPr>
                <a:solidFill>
                  <a:srgbClr val="FFFFFF"/>
                </a:solidFill>
                <a:latin typeface="Calibri"/>
                <a:ea typeface="Calibri"/>
                <a:cs typeface="Calibri"/>
                <a:sym typeface="Calibri"/>
              </a:defRPr>
            </a:lvl6pPr>
            <a:lvl7pPr lvl="6">
              <a:buNone/>
              <a:defRPr>
                <a:solidFill>
                  <a:srgbClr val="FFFFFF"/>
                </a:solidFill>
                <a:latin typeface="Calibri"/>
                <a:ea typeface="Calibri"/>
                <a:cs typeface="Calibri"/>
                <a:sym typeface="Calibri"/>
              </a:defRPr>
            </a:lvl7pPr>
            <a:lvl8pPr lvl="7">
              <a:buNone/>
              <a:defRPr>
                <a:solidFill>
                  <a:srgbClr val="FFFFFF"/>
                </a:solidFill>
                <a:latin typeface="Calibri"/>
                <a:ea typeface="Calibri"/>
                <a:cs typeface="Calibri"/>
                <a:sym typeface="Calibri"/>
              </a:defRPr>
            </a:lvl8pPr>
            <a:lvl9pPr lvl="8">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
              <a:t>‹#›</a:t>
            </a:fld>
            <a:endParaRPr/>
          </a:p>
        </p:txBody>
      </p:sp>
      <p:cxnSp>
        <p:nvCxnSpPr>
          <p:cNvPr id="28" name="Google Shape;28;p5"/>
          <p:cNvCxnSpPr/>
          <p:nvPr/>
        </p:nvCxnSpPr>
        <p:spPr>
          <a:xfrm>
            <a:off x="4572000" y="1103100"/>
            <a:ext cx="0" cy="36744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gradFill>
          <a:gsLst>
            <a:gs pos="0">
              <a:srgbClr val="00D2E9"/>
            </a:gs>
            <a:gs pos="100000">
              <a:srgbClr val="045962"/>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3"/>
          <p:cNvSpPr txBox="1"/>
          <p:nvPr>
            <p:ph type="ctrTitle"/>
          </p:nvPr>
        </p:nvSpPr>
        <p:spPr>
          <a:xfrm>
            <a:off x="365150" y="362625"/>
            <a:ext cx="4982700" cy="2123700"/>
          </a:xfrm>
          <a:prstGeom prst="rect">
            <a:avLst/>
          </a:prstGeom>
          <a:noFill/>
          <a:effectLst>
            <a:outerShdw blurRad="142875" rotWithShape="0" algn="bl" dir="13800000" dist="142875">
              <a:schemeClr val="dk2">
                <a:alpha val="50000"/>
              </a:schemeClr>
            </a:outerShdw>
          </a:effectLst>
        </p:spPr>
        <p:txBody>
          <a:bodyPr anchorCtr="0" anchor="b" bIns="91425" lIns="91425" spcFirstLastPara="1" rIns="91425" wrap="square" tIns="91425">
            <a:noAutofit/>
          </a:bodyPr>
          <a:lstStyle/>
          <a:p>
            <a:pPr indent="0" lvl="0" marL="0" rtl="0" algn="l">
              <a:spcBef>
                <a:spcPts val="0"/>
              </a:spcBef>
              <a:spcAft>
                <a:spcPts val="0"/>
              </a:spcAft>
              <a:buNone/>
            </a:pPr>
            <a:r>
              <a:rPr lang="it" sz="3300"/>
              <a:t>Psychological interventions for people affected by the COVID-19 epidemic</a:t>
            </a:r>
            <a:endParaRPr sz="3300"/>
          </a:p>
        </p:txBody>
      </p:sp>
      <p:sp>
        <p:nvSpPr>
          <p:cNvPr id="62" name="Google Shape;62;p13"/>
          <p:cNvSpPr txBox="1"/>
          <p:nvPr>
            <p:ph idx="1" type="subTitle"/>
          </p:nvPr>
        </p:nvSpPr>
        <p:spPr>
          <a:xfrm>
            <a:off x="4989150" y="3856825"/>
            <a:ext cx="4032000" cy="80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it"/>
              <a:t>By Luca De Masi, Allegra Ghiani, Swami Spedicato</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98900" y="106650"/>
            <a:ext cx="610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In spite of the increased number of experts, they are still not enough</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33" name="Google Shape;133;p22"/>
          <p:cNvSpPr txBox="1"/>
          <p:nvPr>
            <p:ph idx="1" type="body"/>
          </p:nvPr>
        </p:nvSpPr>
        <p:spPr>
          <a:xfrm>
            <a:off x="4702475" y="1273800"/>
            <a:ext cx="4260300" cy="320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Despite the fact that the number of licensed psychotherapists, social workers, and psychological counselors is increasing every years since 2015, their numbers are still too few to meet the needs of patients with mental disorders.</a:t>
            </a:r>
            <a:endParaRPr/>
          </a:p>
          <a:p>
            <a:pPr indent="0" lvl="0" marL="0" rtl="0" algn="l">
              <a:spcBef>
                <a:spcPts val="1600"/>
              </a:spcBef>
              <a:spcAft>
                <a:spcPts val="0"/>
              </a:spcAft>
              <a:buClr>
                <a:schemeClr val="dk1"/>
              </a:buClr>
              <a:buSzPts val="1100"/>
              <a:buFont typeface="Arial"/>
              <a:buNone/>
            </a:pPr>
            <a:r>
              <a:rPr lang="it"/>
              <a:t>This make training of mental health professionals at different levels  urgently required by the Chinese Government.</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134" name="Google Shape;13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pic>
        <p:nvPicPr>
          <p:cNvPr id="135" name="Google Shape;135;p22"/>
          <p:cNvPicPr preferRelativeResize="0"/>
          <p:nvPr/>
        </p:nvPicPr>
        <p:blipFill>
          <a:blip r:embed="rId3">
            <a:alphaModFix/>
          </a:blip>
          <a:stretch>
            <a:fillRect/>
          </a:stretch>
        </p:blipFill>
        <p:spPr>
          <a:xfrm>
            <a:off x="462050" y="2006250"/>
            <a:ext cx="3690850" cy="2459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499400" y="193975"/>
            <a:ext cx="55917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it"/>
              <a:t>The basis for the intervention lays in an evaluation of overall risks</a:t>
            </a:r>
            <a:endParaRPr/>
          </a:p>
          <a:p>
            <a:pPr indent="0" lvl="0" marL="0" rtl="0" algn="r">
              <a:spcBef>
                <a:spcPts val="0"/>
              </a:spcBef>
              <a:spcAft>
                <a:spcPts val="0"/>
              </a:spcAft>
              <a:buClr>
                <a:schemeClr val="dk1"/>
              </a:buClr>
              <a:buSzPts val="1100"/>
              <a:buFont typeface="Arial"/>
              <a:buNone/>
            </a:pPr>
            <a:r>
              <a:t/>
            </a:r>
            <a:endParaRPr/>
          </a:p>
          <a:p>
            <a:pPr indent="0" lvl="0" marL="0" rtl="0" algn="r">
              <a:spcBef>
                <a:spcPts val="0"/>
              </a:spcBef>
              <a:spcAft>
                <a:spcPts val="0"/>
              </a:spcAft>
              <a:buNone/>
            </a:pPr>
            <a:r>
              <a:t/>
            </a:r>
            <a:endParaRPr/>
          </a:p>
        </p:txBody>
      </p:sp>
      <p:sp>
        <p:nvSpPr>
          <p:cNvPr id="141" name="Google Shape;141;p23"/>
          <p:cNvSpPr txBox="1"/>
          <p:nvPr>
            <p:ph idx="1" type="body"/>
          </p:nvPr>
        </p:nvSpPr>
        <p:spPr>
          <a:xfrm>
            <a:off x="311700" y="1567800"/>
            <a:ext cx="3999900" cy="276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The psychological intervention of a patient should be based on a general evaluation of  the risk factors that could </a:t>
            </a:r>
            <a:r>
              <a:rPr lang="it"/>
              <a:t>lead </a:t>
            </a:r>
            <a:r>
              <a:rPr lang="it"/>
              <a:t>to a mental health crisis such as bereavement, injury to self or family members, life-threatening circumstances, panic, separation from family and low household income.</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142" name="Google Shape;14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pic>
        <p:nvPicPr>
          <p:cNvPr id="143" name="Google Shape;143;p23"/>
          <p:cNvPicPr preferRelativeResize="0"/>
          <p:nvPr/>
        </p:nvPicPr>
        <p:blipFill>
          <a:blip r:embed="rId3">
            <a:alphaModFix/>
          </a:blip>
          <a:stretch>
            <a:fillRect/>
          </a:stretch>
        </p:blipFill>
        <p:spPr>
          <a:xfrm>
            <a:off x="4738400" y="2009575"/>
            <a:ext cx="4187499" cy="25592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98900" y="106650"/>
            <a:ext cx="610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What past crisis taught us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49" name="Google Shape;149;p24"/>
          <p:cNvSpPr txBox="1"/>
          <p:nvPr>
            <p:ph idx="1" type="body"/>
          </p:nvPr>
        </p:nvSpPr>
        <p:spPr>
          <a:xfrm>
            <a:off x="4702475" y="1529100"/>
            <a:ext cx="4260300" cy="2694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it"/>
              <a:t>From previous catastrophes  we have learned the importance of pre-establishing community coalitions to mobilise resources efficiently and effectively and to respond successfully to the disaster-related mental health needs of affected individuals; procedures  that, in China, should be improved.</a:t>
            </a:r>
            <a:endParaRPr/>
          </a:p>
        </p:txBody>
      </p:sp>
      <p:sp>
        <p:nvSpPr>
          <p:cNvPr id="150" name="Google Shape;15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pic>
        <p:nvPicPr>
          <p:cNvPr id="151" name="Google Shape;151;p24"/>
          <p:cNvPicPr preferRelativeResize="0"/>
          <p:nvPr/>
        </p:nvPicPr>
        <p:blipFill>
          <a:blip r:embed="rId3">
            <a:alphaModFix/>
          </a:blip>
          <a:stretch>
            <a:fillRect/>
          </a:stretch>
        </p:blipFill>
        <p:spPr>
          <a:xfrm>
            <a:off x="445625" y="2019300"/>
            <a:ext cx="3617525" cy="2326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3499400" y="193975"/>
            <a:ext cx="55917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it"/>
              <a:t>Conclusion</a:t>
            </a:r>
            <a:endParaRPr/>
          </a:p>
        </p:txBody>
      </p:sp>
      <p:sp>
        <p:nvSpPr>
          <p:cNvPr id="157" name="Google Shape;157;p25"/>
          <p:cNvSpPr txBox="1"/>
          <p:nvPr>
            <p:ph idx="1" type="body"/>
          </p:nvPr>
        </p:nvSpPr>
        <p:spPr>
          <a:xfrm>
            <a:off x="326500" y="1626300"/>
            <a:ext cx="3999900" cy="23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a:t>The outbreak of COVID-19 has shown many problems with the provision of psychological intervention in China and there has been many suggestion that the government could use to  establish and improve the intervention system based on sound scientific advice.</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
        <p:nvSpPr>
          <p:cNvPr id="158" name="Google Shape;158;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pic>
        <p:nvPicPr>
          <p:cNvPr id="159" name="Google Shape;159;p25"/>
          <p:cNvPicPr preferRelativeResize="0"/>
          <p:nvPr/>
        </p:nvPicPr>
        <p:blipFill rotWithShape="1">
          <a:blip r:embed="rId3">
            <a:alphaModFix/>
          </a:blip>
          <a:srcRect b="-9869" l="-2930" r="2929" t="9870"/>
          <a:stretch/>
        </p:blipFill>
        <p:spPr>
          <a:xfrm>
            <a:off x="4952700" y="2058100"/>
            <a:ext cx="3519750" cy="2510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6"/>
          <p:cNvSpPr txBox="1"/>
          <p:nvPr>
            <p:ph type="title"/>
          </p:nvPr>
        </p:nvSpPr>
        <p:spPr>
          <a:xfrm>
            <a:off x="2670150" y="2031600"/>
            <a:ext cx="3803700" cy="1080300"/>
          </a:xfrm>
          <a:prstGeom prst="rect">
            <a:avLst/>
          </a:prstGeom>
          <a:effectLst>
            <a:outerShdw blurRad="171450" rotWithShape="0" algn="bl" dir="13920000" dist="152400">
              <a:schemeClr val="dk2">
                <a:alpha val="50000"/>
              </a:scheme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lang="it" sz="5300"/>
              <a:t>The End</a:t>
            </a:r>
            <a:endParaRPr sz="5300"/>
          </a:p>
        </p:txBody>
      </p:sp>
      <p:sp>
        <p:nvSpPr>
          <p:cNvPr id="165" name="Google Shape;165;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4"/>
          <p:cNvSpPr txBox="1"/>
          <p:nvPr>
            <p:ph type="title"/>
          </p:nvPr>
        </p:nvSpPr>
        <p:spPr>
          <a:xfrm>
            <a:off x="98900" y="106650"/>
            <a:ext cx="610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Introduction</a:t>
            </a:r>
            <a:endParaRPr/>
          </a:p>
        </p:txBody>
      </p:sp>
      <p:sp>
        <p:nvSpPr>
          <p:cNvPr id="68" name="Google Shape;68;p14"/>
          <p:cNvSpPr txBox="1"/>
          <p:nvPr>
            <p:ph idx="1" type="body"/>
          </p:nvPr>
        </p:nvSpPr>
        <p:spPr>
          <a:xfrm>
            <a:off x="4702475" y="113872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FFFFFF"/>
                </a:solidFill>
              </a:rPr>
              <a:t>Coronavirus epidemic has been spreading in China for over a month. Since then, the National Health Commission has established new instructions owing to the emerging psychological crisis of people affected by COVID-19. All types of institution got busy to provide online platforms available throughout the whole territory of China. Despite of this, some experts affirm that the efforts have not been enough.</a:t>
            </a:r>
            <a:endParaRPr>
              <a:solidFill>
                <a:srgbClr val="FFFFFF"/>
              </a:solidFill>
            </a:endParaRPr>
          </a:p>
          <a:p>
            <a:pPr indent="0" lvl="0" marL="0" rtl="0" algn="just">
              <a:spcBef>
                <a:spcPts val="0"/>
              </a:spcBef>
              <a:spcAft>
                <a:spcPts val="0"/>
              </a:spcAft>
              <a:buClr>
                <a:schemeClr val="dk1"/>
              </a:buClr>
              <a:buSzPts val="1100"/>
              <a:buFont typeface="Arial"/>
              <a:buNone/>
            </a:pPr>
            <a:r>
              <a:t/>
            </a:r>
            <a:endParaRPr>
              <a:solidFill>
                <a:srgbClr val="FFFFFF"/>
              </a:solidFill>
            </a:endParaRPr>
          </a:p>
          <a:p>
            <a:pPr indent="0" lvl="0" marL="0" rtl="0" algn="l">
              <a:spcBef>
                <a:spcPts val="0"/>
              </a:spcBef>
              <a:spcAft>
                <a:spcPts val="1600"/>
              </a:spcAft>
              <a:buNone/>
            </a:pPr>
            <a:r>
              <a:t/>
            </a:r>
            <a:endParaRPr/>
          </a:p>
        </p:txBody>
      </p:sp>
      <p:sp>
        <p:nvSpPr>
          <p:cNvPr id="69" name="Google Shape;6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pic>
        <p:nvPicPr>
          <p:cNvPr id="70" name="Google Shape;70;p14"/>
          <p:cNvPicPr preferRelativeResize="0"/>
          <p:nvPr/>
        </p:nvPicPr>
        <p:blipFill>
          <a:blip r:embed="rId3">
            <a:alphaModFix/>
          </a:blip>
          <a:stretch>
            <a:fillRect/>
          </a:stretch>
        </p:blipFill>
        <p:spPr>
          <a:xfrm>
            <a:off x="567525" y="2083288"/>
            <a:ext cx="3662550" cy="24416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499400" y="193975"/>
            <a:ext cx="55917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it"/>
              <a:t>The relevance of psychological interventions during a crisis</a:t>
            </a:r>
            <a:endParaRPr/>
          </a:p>
        </p:txBody>
      </p:sp>
      <p:sp>
        <p:nvSpPr>
          <p:cNvPr id="76" name="Google Shape;76;p15"/>
          <p:cNvSpPr txBox="1"/>
          <p:nvPr>
            <p:ph idx="1" type="body"/>
          </p:nvPr>
        </p:nvSpPr>
        <p:spPr>
          <a:xfrm>
            <a:off x="311700" y="1056250"/>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FFFFFF"/>
                </a:solidFill>
              </a:rPr>
              <a:t>Organization of psychological interventions in China must be improved. Several countries in the west, such as UK, have established new procedures due to the emergency. In 2004, the Chinese Government issued guidelines on strengthening mental health initiatives. During the SARS epidemic, several counselling telephone helplines were opened for the public, and they became more and more important. </a:t>
            </a:r>
            <a:endParaRPr>
              <a:solidFill>
                <a:srgbClr val="FFFFFF"/>
              </a:solidFill>
            </a:endParaRPr>
          </a:p>
          <a:p>
            <a:pPr indent="0" lvl="0" marL="0" rtl="0" algn="just">
              <a:spcBef>
                <a:spcPts val="0"/>
              </a:spcBef>
              <a:spcAft>
                <a:spcPts val="0"/>
              </a:spcAft>
              <a:buClr>
                <a:schemeClr val="dk1"/>
              </a:buClr>
              <a:buSzPts val="1100"/>
              <a:buFont typeface="Arial"/>
              <a:buNone/>
            </a:pPr>
            <a:r>
              <a:t/>
            </a:r>
            <a:endParaRPr>
              <a:solidFill>
                <a:srgbClr val="FFFFFF"/>
              </a:solidFill>
            </a:endParaRPr>
          </a:p>
          <a:p>
            <a:pPr indent="0" lvl="0" marL="0" rtl="0" algn="l">
              <a:spcBef>
                <a:spcPts val="0"/>
              </a:spcBef>
              <a:spcAft>
                <a:spcPts val="1600"/>
              </a:spcAft>
              <a:buNone/>
            </a:pPr>
            <a:r>
              <a:t/>
            </a:r>
            <a:endParaRPr/>
          </a:p>
        </p:txBody>
      </p:sp>
      <p:sp>
        <p:nvSpPr>
          <p:cNvPr id="77" name="Google Shape;77;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pic>
        <p:nvPicPr>
          <p:cNvPr id="78" name="Google Shape;78;p15"/>
          <p:cNvPicPr preferRelativeResize="0"/>
          <p:nvPr/>
        </p:nvPicPr>
        <p:blipFill>
          <a:blip r:embed="rId3">
            <a:alphaModFix/>
          </a:blip>
          <a:stretch>
            <a:fillRect/>
          </a:stretch>
        </p:blipFill>
        <p:spPr>
          <a:xfrm>
            <a:off x="4782525" y="1994826"/>
            <a:ext cx="4063675" cy="2113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type="title"/>
          </p:nvPr>
        </p:nvSpPr>
        <p:spPr>
          <a:xfrm>
            <a:off x="98900" y="106650"/>
            <a:ext cx="610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The lack of an authoritative organization in psychological interventions </a:t>
            </a:r>
            <a:endParaRPr/>
          </a:p>
        </p:txBody>
      </p:sp>
      <p:sp>
        <p:nvSpPr>
          <p:cNvPr id="84" name="Google Shape;84;p16"/>
          <p:cNvSpPr txBox="1"/>
          <p:nvPr>
            <p:ph idx="1" type="body"/>
          </p:nvPr>
        </p:nvSpPr>
        <p:spPr>
          <a:xfrm>
            <a:off x="4695075" y="1461575"/>
            <a:ext cx="4260300" cy="278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FFFFFF"/>
                </a:solidFill>
              </a:rPr>
              <a:t>Little</a:t>
            </a:r>
            <a:r>
              <a:rPr lang="it"/>
              <a:t> </a:t>
            </a:r>
            <a:r>
              <a:rPr lang="it">
                <a:solidFill>
                  <a:srgbClr val="FFFFFF"/>
                </a:solidFill>
              </a:rPr>
              <a:t>attention is paid to the implementation of interventions. Overall, planning in case of outbreaks is not adequate. Hence, most medical departments act independently without communicating with each other, there is a loss of time and, in addition no result is reached.</a:t>
            </a:r>
            <a:endParaRPr>
              <a:solidFill>
                <a:srgbClr val="FFFFFF"/>
              </a:solidFill>
            </a:endParaRPr>
          </a:p>
          <a:p>
            <a:pPr indent="0" lvl="0" marL="0" rtl="0" algn="l">
              <a:spcBef>
                <a:spcPts val="0"/>
              </a:spcBef>
              <a:spcAft>
                <a:spcPts val="1600"/>
              </a:spcAft>
              <a:buNone/>
            </a:pPr>
            <a:r>
              <a:t/>
            </a:r>
            <a:endParaRPr/>
          </a:p>
        </p:txBody>
      </p:sp>
      <p:sp>
        <p:nvSpPr>
          <p:cNvPr id="85" name="Google Shape;85;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pic>
        <p:nvPicPr>
          <p:cNvPr id="86" name="Google Shape;86;p16"/>
          <p:cNvPicPr preferRelativeResize="0"/>
          <p:nvPr/>
        </p:nvPicPr>
        <p:blipFill>
          <a:blip r:embed="rId3">
            <a:alphaModFix/>
          </a:blip>
          <a:stretch>
            <a:fillRect/>
          </a:stretch>
        </p:blipFill>
        <p:spPr>
          <a:xfrm>
            <a:off x="821975" y="1880350"/>
            <a:ext cx="2782875" cy="2782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type="title"/>
          </p:nvPr>
        </p:nvSpPr>
        <p:spPr>
          <a:xfrm>
            <a:off x="3499400" y="193975"/>
            <a:ext cx="55917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it"/>
              <a:t>Cooperation among mental health institutions is the key</a:t>
            </a:r>
            <a:endParaRPr/>
          </a:p>
        </p:txBody>
      </p:sp>
      <p:sp>
        <p:nvSpPr>
          <p:cNvPr id="92" name="Google Shape;92;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solidFill>
                  <a:srgbClr val="FFFFFF"/>
                </a:solidFill>
              </a:rPr>
              <a:t>The cooperation between community health services and mental-health-care institutions has been decoupled. After the assessment of the mental health states of individuals affected by the epidemic, patients cannot be assigned according to the severity of their condition. And at the end of the remission of the viral infection, patients cannot be suddenly discharged by the hospital. </a:t>
            </a:r>
            <a:endParaRPr>
              <a:solidFill>
                <a:srgbClr val="FFFFFF"/>
              </a:solidFill>
            </a:endParaRPr>
          </a:p>
          <a:p>
            <a:pPr indent="0" lvl="0" marL="0" rtl="0" algn="just">
              <a:spcBef>
                <a:spcPts val="0"/>
              </a:spcBef>
              <a:spcAft>
                <a:spcPts val="1600"/>
              </a:spcAft>
              <a:buNone/>
            </a:pPr>
            <a:r>
              <a:t/>
            </a:r>
            <a:endParaRPr/>
          </a:p>
        </p:txBody>
      </p:sp>
      <p:sp>
        <p:nvSpPr>
          <p:cNvPr id="93" name="Google Shape;93;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pic>
        <p:nvPicPr>
          <p:cNvPr id="94" name="Google Shape;94;p17"/>
          <p:cNvPicPr preferRelativeResize="0"/>
          <p:nvPr/>
        </p:nvPicPr>
        <p:blipFill>
          <a:blip r:embed="rId3">
            <a:alphaModFix/>
          </a:blip>
          <a:stretch>
            <a:fillRect/>
          </a:stretch>
        </p:blipFill>
        <p:spPr>
          <a:xfrm>
            <a:off x="4849450" y="2012274"/>
            <a:ext cx="3934599" cy="1805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98900" y="106650"/>
            <a:ext cx="610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The absence of specialized teams</a:t>
            </a:r>
            <a:endParaRPr/>
          </a:p>
        </p:txBody>
      </p:sp>
      <p:sp>
        <p:nvSpPr>
          <p:cNvPr id="100" name="Google Shape;100;p18"/>
          <p:cNvSpPr txBox="1"/>
          <p:nvPr>
            <p:ph idx="1" type="body"/>
          </p:nvPr>
        </p:nvSpPr>
        <p:spPr>
          <a:xfrm>
            <a:off x="4702475" y="113872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Another reason for the difficulties in giving appropriate psychological interventions, lies in the absence of teams of specialists.</a:t>
            </a:r>
            <a:endParaRPr/>
          </a:p>
          <a:p>
            <a:pPr indent="0" lvl="0" marL="0" rtl="0" algn="l">
              <a:spcBef>
                <a:spcPts val="1600"/>
              </a:spcBef>
              <a:spcAft>
                <a:spcPts val="1600"/>
              </a:spcAft>
              <a:buNone/>
            </a:pPr>
            <a:r>
              <a:rPr lang="it"/>
              <a:t>The teams are composed by people with no professional experience in the matter, resulting in inadequate interventions. This can be avoided by </a:t>
            </a:r>
            <a:r>
              <a:rPr lang="it"/>
              <a:t>strengthening</a:t>
            </a:r>
            <a:r>
              <a:rPr lang="it"/>
              <a:t> their training, or reviewing constantly their experience.</a:t>
            </a:r>
            <a:endParaRPr/>
          </a:p>
        </p:txBody>
      </p:sp>
      <p:sp>
        <p:nvSpPr>
          <p:cNvPr id="101" name="Google Shape;101;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pic>
        <p:nvPicPr>
          <p:cNvPr id="102" name="Google Shape;102;p18"/>
          <p:cNvPicPr preferRelativeResize="0"/>
          <p:nvPr/>
        </p:nvPicPr>
        <p:blipFill>
          <a:blip r:embed="rId3">
            <a:alphaModFix/>
          </a:blip>
          <a:stretch>
            <a:fillRect/>
          </a:stretch>
        </p:blipFill>
        <p:spPr>
          <a:xfrm>
            <a:off x="691325" y="1949763"/>
            <a:ext cx="3689901" cy="2075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499400" y="193975"/>
            <a:ext cx="55917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it"/>
              <a:t>Different treatments for different people</a:t>
            </a:r>
            <a:endParaRPr/>
          </a:p>
          <a:p>
            <a:pPr indent="0" lvl="0" marL="0" rtl="0" algn="r">
              <a:spcBef>
                <a:spcPts val="0"/>
              </a:spcBef>
              <a:spcAft>
                <a:spcPts val="0"/>
              </a:spcAft>
              <a:buClr>
                <a:schemeClr val="dk1"/>
              </a:buClr>
              <a:buSzPts val="1100"/>
              <a:buFont typeface="Arial"/>
              <a:buNone/>
            </a:pPr>
            <a:r>
              <a:t/>
            </a:r>
            <a:endParaRPr/>
          </a:p>
          <a:p>
            <a:pPr indent="0" lvl="0" marL="0" rtl="0" algn="r">
              <a:spcBef>
                <a:spcPts val="0"/>
              </a:spcBef>
              <a:spcAft>
                <a:spcPts val="0"/>
              </a:spcAft>
              <a:buNone/>
            </a:pPr>
            <a:r>
              <a:t/>
            </a:r>
            <a:endParaRPr/>
          </a:p>
        </p:txBody>
      </p:sp>
      <p:sp>
        <p:nvSpPr>
          <p:cNvPr id="108" name="Google Shape;108;p19"/>
          <p:cNvSpPr txBox="1"/>
          <p:nvPr>
            <p:ph idx="1" type="body"/>
          </p:nvPr>
        </p:nvSpPr>
        <p:spPr>
          <a:xfrm>
            <a:off x="311700" y="13048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In the National Health Commission guidelines for </a:t>
            </a:r>
            <a:r>
              <a:rPr lang="it"/>
              <a:t>psychological</a:t>
            </a:r>
            <a:r>
              <a:rPr lang="it"/>
              <a:t> intervention, figured out that different types of people need different treatments.</a:t>
            </a:r>
            <a:endParaRPr/>
          </a:p>
          <a:p>
            <a:pPr indent="0" lvl="0" marL="0" rtl="0" algn="l">
              <a:spcBef>
                <a:spcPts val="1600"/>
              </a:spcBef>
              <a:spcAft>
                <a:spcPts val="1600"/>
              </a:spcAft>
              <a:buNone/>
            </a:pPr>
            <a:r>
              <a:rPr lang="it"/>
              <a:t>Those groups are composed by infected individuals, relatives, medical </a:t>
            </a:r>
            <a:r>
              <a:rPr lang="it"/>
              <a:t>personnel</a:t>
            </a:r>
            <a:r>
              <a:rPr lang="it"/>
              <a:t>, susceptible people, those who refused recovery and the general public.</a:t>
            </a:r>
            <a:endParaRPr/>
          </a:p>
        </p:txBody>
      </p:sp>
      <p:sp>
        <p:nvSpPr>
          <p:cNvPr id="109" name="Google Shape;109;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pic>
        <p:nvPicPr>
          <p:cNvPr id="110" name="Google Shape;110;p19"/>
          <p:cNvPicPr preferRelativeResize="0"/>
          <p:nvPr/>
        </p:nvPicPr>
        <p:blipFill>
          <a:blip r:embed="rId3">
            <a:alphaModFix/>
          </a:blip>
          <a:stretch>
            <a:fillRect/>
          </a:stretch>
        </p:blipFill>
        <p:spPr>
          <a:xfrm>
            <a:off x="4942575" y="1925276"/>
            <a:ext cx="3411449" cy="1870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98900" y="106650"/>
            <a:ext cx="6101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Interventions should be adapted to the necessity of the patient</a:t>
            </a:r>
            <a:endParaRPr/>
          </a:p>
        </p:txBody>
      </p:sp>
      <p:sp>
        <p:nvSpPr>
          <p:cNvPr id="116" name="Google Shape;116;p20"/>
          <p:cNvSpPr txBox="1"/>
          <p:nvPr>
            <p:ph idx="1" type="body"/>
          </p:nvPr>
        </p:nvSpPr>
        <p:spPr>
          <a:xfrm>
            <a:off x="4702475" y="1443525"/>
            <a:ext cx="4260300" cy="259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To give an appropriate </a:t>
            </a:r>
            <a:r>
              <a:rPr lang="it"/>
              <a:t>psychological</a:t>
            </a:r>
            <a:r>
              <a:rPr lang="it"/>
              <a:t> support, disease progression must be taken into account.</a:t>
            </a:r>
            <a:endParaRPr/>
          </a:p>
          <a:p>
            <a:pPr indent="0" lvl="0" marL="0" rtl="0" algn="l">
              <a:spcBef>
                <a:spcPts val="1600"/>
              </a:spcBef>
              <a:spcAft>
                <a:spcPts val="1600"/>
              </a:spcAft>
              <a:buNone/>
            </a:pPr>
            <a:r>
              <a:rPr lang="it"/>
              <a:t>For instance, a patient who has been dismissed from recovery, can still suffer from mental-health problems, caused by the crisis passed.</a:t>
            </a:r>
            <a:endParaRPr/>
          </a:p>
        </p:txBody>
      </p:sp>
      <p:sp>
        <p:nvSpPr>
          <p:cNvPr id="117" name="Google Shape;11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pic>
        <p:nvPicPr>
          <p:cNvPr id="118" name="Google Shape;118;p20"/>
          <p:cNvPicPr preferRelativeResize="0"/>
          <p:nvPr/>
        </p:nvPicPr>
        <p:blipFill>
          <a:blip r:embed="rId3">
            <a:alphaModFix/>
          </a:blip>
          <a:stretch>
            <a:fillRect/>
          </a:stretch>
        </p:blipFill>
        <p:spPr>
          <a:xfrm>
            <a:off x="1048703" y="2058075"/>
            <a:ext cx="2513651" cy="249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499400" y="193975"/>
            <a:ext cx="55917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it"/>
              <a:t>The contradiction in mental health care during the COVID-19 crisis</a:t>
            </a:r>
            <a:endParaRPr/>
          </a:p>
        </p:txBody>
      </p:sp>
      <p:sp>
        <p:nvSpPr>
          <p:cNvPr id="124" name="Google Shape;124;p21"/>
          <p:cNvSpPr txBox="1"/>
          <p:nvPr>
            <p:ph idx="1" type="body"/>
          </p:nvPr>
        </p:nvSpPr>
        <p:spPr>
          <a:xfrm>
            <a:off x="311700" y="1172700"/>
            <a:ext cx="3999900" cy="310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For social distancing reason, an infected person cannot enter in contact with non-essential </a:t>
            </a:r>
            <a:r>
              <a:rPr lang="it"/>
              <a:t>personnel</a:t>
            </a:r>
            <a:r>
              <a:rPr lang="it"/>
              <a:t>, such as psychiatrists, yet, he might need them.</a:t>
            </a:r>
            <a:endParaRPr/>
          </a:p>
          <a:p>
            <a:pPr indent="0" lvl="0" marL="0" rtl="0" algn="l">
              <a:spcBef>
                <a:spcPts val="1600"/>
              </a:spcBef>
              <a:spcAft>
                <a:spcPts val="1600"/>
              </a:spcAft>
              <a:buNone/>
            </a:pPr>
            <a:r>
              <a:rPr lang="it"/>
              <a:t>Thus, the only ones who can provide </a:t>
            </a:r>
            <a:r>
              <a:rPr lang="it"/>
              <a:t>psychological</a:t>
            </a:r>
            <a:r>
              <a:rPr lang="it"/>
              <a:t> support, are health-care workers</a:t>
            </a:r>
            <a:r>
              <a:rPr lang="it" sz="1700"/>
              <a:t>;</a:t>
            </a:r>
            <a:r>
              <a:rPr lang="it"/>
              <a:t> nonetheless, they do not have an adequate preparation to give an appropriate intervention.</a:t>
            </a:r>
            <a:endParaRPr/>
          </a:p>
        </p:txBody>
      </p:sp>
      <p:sp>
        <p:nvSpPr>
          <p:cNvPr id="125" name="Google Shape;12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it"/>
              <a:t>‹#›</a:t>
            </a:fld>
            <a:endParaRPr/>
          </a:p>
        </p:txBody>
      </p:sp>
      <p:pic>
        <p:nvPicPr>
          <p:cNvPr id="126" name="Google Shape;126;p21"/>
          <p:cNvPicPr preferRelativeResize="0"/>
          <p:nvPr/>
        </p:nvPicPr>
        <p:blipFill>
          <a:blip r:embed="rId3">
            <a:alphaModFix/>
          </a:blip>
          <a:stretch>
            <a:fillRect/>
          </a:stretch>
        </p:blipFill>
        <p:spPr>
          <a:xfrm>
            <a:off x="5322475" y="2017713"/>
            <a:ext cx="2857500" cy="1685925"/>
          </a:xfrm>
          <a:prstGeom prst="rect">
            <a:avLst/>
          </a:prstGeom>
          <a:noFill/>
          <a:ln>
            <a:noFill/>
          </a:ln>
        </p:spPr>
      </p:pic>
      <p:sp>
        <p:nvSpPr>
          <p:cNvPr id="127" name="Google Shape;127;p21"/>
          <p:cNvSpPr txBox="1"/>
          <p:nvPr/>
        </p:nvSpPr>
        <p:spPr>
          <a:xfrm>
            <a:off x="5322475" y="3877975"/>
            <a:ext cx="2857500" cy="4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000">
                <a:solidFill>
                  <a:srgbClr val="FFFFFF"/>
                </a:solidFill>
              </a:rPr>
              <a:t>This picture is just describing contradiction in an umoristic way, it is not meant to be amusing or to humor the crisis.</a:t>
            </a:r>
            <a:endParaRPr sz="10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